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1" r:id="rId2"/>
    <p:sldId id="469" r:id="rId3"/>
    <p:sldId id="466" r:id="rId4"/>
    <p:sldId id="467" r:id="rId5"/>
    <p:sldId id="470" r:id="rId6"/>
    <p:sldId id="46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. Mansh" initials="JCM" lastIdx="4" clrIdx="0"/>
  <p:cmAuthor id="1" name="GAUTHIER, BETH" initials="G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E41904"/>
    <a:srgbClr val="CBD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 autoAdjust="0"/>
    <p:restoredTop sz="84218" autoAdjust="0"/>
  </p:normalViewPr>
  <p:slideViewPr>
    <p:cSldViewPr>
      <p:cViewPr varScale="1">
        <p:scale>
          <a:sx n="102" d="100"/>
          <a:sy n="102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800" y="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EFF0-5D73-4BDA-8307-5E4A9812FD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31276-2594-B444-AAA2-1FCA0BB0AA48}" type="datetimeFigureOut">
              <a:rPr lang="en-US" smtClean="0"/>
              <a:t>11/1/19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71F6BE-3D48-43B3-B890-891F1122C421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8718CB-4D25-4EE0-9C76-38808E1E6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45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6560-330D-4170-884C-270B1ADA826C}" type="slidenum">
              <a:rPr lang="en-CA" smtClean="0"/>
              <a:pPr/>
              <a:t>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74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6560-330D-4170-884C-270B1ADA826C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8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775960" cy="434721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3315-9652-4887-BB5E-5361ACD9E2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8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718CB-4D25-4EE0-9C76-38808E1E66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2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6560-330D-4170-884C-270B1ADA826C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364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3200400"/>
          </a:xfrm>
          <a:prstGeom prst="rect">
            <a:avLst/>
          </a:prstGeom>
          <a:solidFill>
            <a:srgbClr val="4C9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/>
          <a:p>
            <a:pPr algn="ctr" defTabSz="479425" eaLnBrk="1" hangingPunct="1"/>
            <a:endParaRPr lang="en-US" sz="2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19156" rIns="95782" bIns="0"/>
          <a:lstStyle/>
          <a:p>
            <a:pPr defTabSz="479425"/>
            <a:endParaRPr lang="en-US" sz="2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48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981200"/>
          </a:xfrm>
        </p:spPr>
        <p:txBody>
          <a:bodyPr tIns="0" bIns="95782" anchor="ctr"/>
          <a:lstStyle>
            <a:lvl1pPr>
              <a:defRPr sz="2900" smtClean="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04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914400"/>
          </a:xfrm>
        </p:spPr>
        <p:txBody>
          <a:bodyPr anchor="ctr"/>
          <a:lstStyle>
            <a:lvl1pPr marL="0" indent="0">
              <a:buFont typeface="Arial" charset="0"/>
              <a:buNone/>
              <a:defRPr sz="1600" smtClean="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7544" y="6021288"/>
            <a:ext cx="8208912" cy="0"/>
          </a:xfrm>
          <a:prstGeom prst="line">
            <a:avLst/>
          </a:prstGeom>
          <a:ln w="9525" cap="rnd">
            <a:solidFill>
              <a:srgbClr val="005FA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191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229600" cy="5029200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US" sz="1600" kern="1200" cap="non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>
              <a:spcBef>
                <a:spcPts val="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tabLst/>
              <a:defRPr sz="1400">
                <a:latin typeface="+mj-lt"/>
              </a:defRPr>
            </a:lvl2pPr>
            <a:lvl3pPr marL="684213" indent="-222250">
              <a:spcBef>
                <a:spcPts val="2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1400">
                <a:latin typeface="+mj-lt"/>
              </a:defRPr>
            </a:lvl3pPr>
            <a:lvl4pPr marL="914400" indent="-230188">
              <a:spcBef>
                <a:spcPts val="200"/>
              </a:spcBef>
              <a:buClr>
                <a:schemeClr val="bg2">
                  <a:lumMod val="75000"/>
                </a:schemeClr>
              </a:buClr>
              <a:buFont typeface="Corbel" pitchFamily="34" charset="0"/>
              <a:buChar char="–"/>
              <a:defRPr sz="1200">
                <a:latin typeface="+mj-lt"/>
              </a:defRPr>
            </a:lvl4pPr>
            <a:lvl5pPr marL="1144588" indent="-230188">
              <a:spcBef>
                <a:spcPts val="2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100">
                <a:latin typeface="+mj-lt"/>
              </a:defRPr>
            </a:lvl5pPr>
            <a:lvl6pPr marL="2057400" indent="-228600">
              <a:buClr>
                <a:schemeClr val="accent6"/>
              </a:buClr>
              <a:buFont typeface="Calibri" pitchFamily="34" charset="0"/>
              <a:buChar char="»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  <a:p>
            <a:pPr lvl="0"/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6362DDE-5EFE-4D6A-AD62-664744385D96}" type="slidenum">
              <a:rPr lang="en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931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0"/>
            <a:ext cx="154360" cy="1052736"/>
          </a:xfrm>
          <a:prstGeom prst="rect">
            <a:avLst/>
          </a:prstGeom>
          <a:solidFill>
            <a:srgbClr val="005FAA">
              <a:alpha val="9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324600"/>
            <a:ext cx="8208912" cy="0"/>
          </a:xfrm>
          <a:prstGeom prst="line">
            <a:avLst/>
          </a:prstGeom>
          <a:ln w="9525" cap="rnd">
            <a:solidFill>
              <a:srgbClr val="005FA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7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22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94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931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6362DDE-5EFE-4D6A-AD62-664744385D9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80" r:id="rId3"/>
    <p:sldLayoutId id="214748368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000" kern="1200" cap="none" baseline="0" smtClean="0">
          <a:solidFill>
            <a:srgbClr val="005FAA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FontTx/>
        <a:buNone/>
        <a:defRPr sz="2400" kern="1200" cap="all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512763" indent="-263525" algn="l" defTabSz="914400" rtl="0" eaLnBrk="1" latinLnBrk="0" hangingPunct="1">
        <a:spcBef>
          <a:spcPct val="20000"/>
        </a:spcBef>
        <a:buClr>
          <a:srgbClr val="005FAA"/>
        </a:buClr>
        <a:buFont typeface="Wingdings" pitchFamily="2" charset="2"/>
        <a:buChar char="§"/>
        <a:defRPr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801688" indent="-263525" algn="l" defTabSz="914400" rtl="0" eaLnBrk="1" latinLnBrk="0" hangingPunct="1">
        <a:spcBef>
          <a:spcPct val="20000"/>
        </a:spcBef>
        <a:buClr>
          <a:srgbClr val="005FAA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089025" indent="-228600" algn="l" defTabSz="914400" rtl="0" eaLnBrk="1" latinLnBrk="0" hangingPunct="1">
        <a:spcBef>
          <a:spcPct val="20000"/>
        </a:spcBef>
        <a:buClr>
          <a:srgbClr val="005FAA"/>
        </a:buClr>
        <a:buFont typeface="Corbel" pitchFamily="34" charset="0"/>
        <a:buChar char="–"/>
        <a:tabLst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377950" indent="-261938" algn="l" defTabSz="914400" rtl="0" eaLnBrk="1" latinLnBrk="0" hangingPunct="1">
        <a:spcBef>
          <a:spcPct val="20000"/>
        </a:spcBef>
        <a:buClr>
          <a:srgbClr val="005FAA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Atlantic Link</a:t>
            </a:r>
            <a:endParaRPr lang="en-CA" sz="2000" dirty="0"/>
          </a:p>
        </p:txBody>
      </p:sp>
      <p:sp>
        <p:nvSpPr>
          <p:cNvPr id="10" name="AutoShape 6" descr="Image result for nb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45541"/>
            <a:ext cx="3313176" cy="113605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5791200"/>
            <a:ext cx="159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2"/>
                </a:solidFill>
              </a:rPr>
              <a:t>www.atlanticlink.com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804" y="2373868"/>
            <a:ext cx="493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i="1" dirty="0">
                <a:solidFill>
                  <a:schemeClr val="bg1"/>
                </a:solidFill>
              </a:rPr>
              <a:t>New England Electricity Restructuring Roundtable</a:t>
            </a:r>
          </a:p>
          <a:p>
            <a:pPr algn="ctr"/>
            <a:r>
              <a:rPr lang="en-CA" b="1" i="1" dirty="0">
                <a:solidFill>
                  <a:schemeClr val="bg1"/>
                </a:solidFill>
              </a:rPr>
              <a:t>October 6, 2017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143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24128" y="4653136"/>
            <a:ext cx="3419872" cy="2113635"/>
            <a:chOff x="0" y="332655"/>
            <a:chExt cx="3419872" cy="2113635"/>
          </a:xfrm>
        </p:grpSpPr>
        <p:grpSp>
          <p:nvGrpSpPr>
            <p:cNvPr id="8" name="Group 7"/>
            <p:cNvGrpSpPr/>
            <p:nvPr/>
          </p:nvGrpSpPr>
          <p:grpSpPr>
            <a:xfrm>
              <a:off x="154360" y="332656"/>
              <a:ext cx="3265512" cy="2113634"/>
              <a:chOff x="154360" y="332656"/>
              <a:chExt cx="3265512" cy="211363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4360" y="332656"/>
                <a:ext cx="3265512" cy="1098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sz="2400" dirty="0">
                    <a:solidFill>
                      <a:schemeClr val="tx1"/>
                    </a:solidFill>
                    <a:latin typeface="Arial" charset="0"/>
                  </a:rPr>
                  <a:t>North American Eastern Energy Loop</a:t>
                </a:r>
              </a:p>
            </p:txBody>
          </p: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323528" y="406465"/>
                <a:ext cx="2679643" cy="2039825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400" b="1" i="0" u="none" kern="1200">
                    <a:solidFill>
                      <a:schemeClr val="tx1"/>
                    </a:solidFill>
                    <a:uFill>
                      <a:solidFill>
                        <a:schemeClr val="accent5"/>
                      </a:solidFill>
                    </a:uFill>
                    <a:latin typeface="Arial"/>
                    <a:ea typeface="+mj-ea"/>
                    <a:cs typeface="Arial"/>
                  </a:defRPr>
                </a:lvl1pPr>
              </a:lstStyle>
              <a:p>
                <a:pPr>
                  <a:lnSpc>
                    <a:spcPct val="90000"/>
                  </a:lnSpc>
                </a:pPr>
                <a:endParaRPr lang="en-CA" sz="3400" b="0" dirty="0">
                  <a:uFill>
                    <a:solidFill>
                      <a:srgbClr val="F7C21E"/>
                    </a:solidFill>
                  </a:uFill>
                  <a:latin typeface="Helvetica Light"/>
                  <a:ea typeface="Helvetica Light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332655"/>
              <a:ext cx="154360" cy="1093721"/>
            </a:xfrm>
            <a:prstGeom prst="rect">
              <a:avLst/>
            </a:prstGeom>
            <a:solidFill>
              <a:srgbClr val="005FAA">
                <a:alpha val="94902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1371600" cy="4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8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K614\Desktop\Photos for Dan\Point Aconi Pull Through T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/>
          <a:stretch/>
        </p:blipFill>
        <p:spPr bwMode="auto">
          <a:xfrm>
            <a:off x="4301173" y="3429000"/>
            <a:ext cx="48428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K614\Desktop\Photos for Dan\Cable Lay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5" y="3429000"/>
            <a:ext cx="4571464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1" y="0"/>
            <a:ext cx="4572000" cy="3429000"/>
          </a:xfrm>
          <a:prstGeom prst="rect">
            <a:avLst/>
          </a:prstGeom>
        </p:spPr>
      </p:pic>
      <p:pic>
        <p:nvPicPr>
          <p:cNvPr id="1026" name="Picture 2" descr="C:\Users\AK614\Desktop\Photos for Dan\RPM_64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1"/>
          <a:stretch/>
        </p:blipFill>
        <p:spPr bwMode="auto">
          <a:xfrm>
            <a:off x="4566719" y="0"/>
            <a:ext cx="45772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373" y="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Maritime Link</a:t>
            </a:r>
          </a:p>
        </p:txBody>
      </p:sp>
    </p:spTree>
    <p:extLst>
      <p:ext uri="{BB962C8B-B14F-4D97-AF65-F5344CB8AC3E}">
        <p14:creationId xmlns:p14="http://schemas.microsoft.com/office/powerpoint/2010/main" val="321510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47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2">
                    <a:lumMod val="75000"/>
                  </a:schemeClr>
                </a:solidFill>
              </a:rPr>
              <a:t>Atlantic Link – Route Proposals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6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bg2"/>
                </a:solidFill>
                <a:ea typeface="+mj-ea"/>
              </a:rPr>
              <a:t>Atlantic Link – Project Overview</a:t>
            </a:r>
            <a:endParaRPr lang="en-CA" strike="sngStrike" dirty="0">
              <a:solidFill>
                <a:schemeClr val="bg2"/>
              </a:solidFill>
              <a:ea typeface="+mj-ea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8313" y="1066800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8" indent="-230188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US" sz="1600" kern="1200" cap="non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3pPr>
            <a:lvl4pPr marL="914400" indent="-230188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Corbel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4pPr>
            <a:lvl5pPr marL="1144588" indent="-230188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itchFamily="34" charset="0"/>
              </a:defRPr>
            </a:lvl5pPr>
            <a:lvl6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Calibri" pitchFamily="34" charset="0"/>
              <a:buChar char="»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Approximately 375-mile high HVDC subsea  interconnection 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1900" dirty="0"/>
              <a:t>clean energy from Atlantic Canada directly to Massachusetts, </a:t>
            </a:r>
            <a:r>
              <a:rPr lang="en-CA" sz="2000" dirty="0"/>
              <a:t>for a delivered price that remains fixed for 20 years</a:t>
            </a:r>
          </a:p>
          <a:p>
            <a:pPr marL="231775" lvl="1" indent="0" eaLnBrk="1" fontAlgn="auto" hangingPunct="1">
              <a:spcAft>
                <a:spcPts val="0"/>
              </a:spcAft>
              <a:buNone/>
              <a:defRPr/>
            </a:pPr>
            <a:endParaRPr lang="en-CA" sz="19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Landing site in Plymouth, near the Pilgrim Nuclear Station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9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Commitment: 5.69 TWh annually (similar to annual Pilgrim production)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1900" dirty="0"/>
              <a:t>70% from seven new wind farms in New Brunswick and Nova Scotia (IPPs)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sz="1900" dirty="0"/>
              <a:t>Remainder will be hydro from Nalcor Energy and NB Power</a:t>
            </a:r>
          </a:p>
          <a:p>
            <a:pPr marL="231775" lvl="1" indent="0" eaLnBrk="1" fontAlgn="auto" hangingPunct="1">
              <a:spcAft>
                <a:spcPts val="0"/>
              </a:spcAft>
              <a:buNone/>
              <a:defRPr/>
            </a:pPr>
            <a:endParaRPr lang="en-CA" sz="19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Capital investment, 900 construction jobs, tax revenue, low-income benefits for Massachusetts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9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Opportunity for additional energy to move on Atlantic Link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9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900" b="1" dirty="0"/>
              <a:t>In-service date is late 2022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65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8313" y="63087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altLang="en-US" dirty="0">
                <a:solidFill>
                  <a:srgbClr val="000000"/>
                </a:solidFill>
              </a:rPr>
              <a:t>11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2057400"/>
            <a:ext cx="76200" cy="457200"/>
          </a:xfrm>
          <a:prstGeom prst="straightConnector1">
            <a:avLst/>
          </a:prstGeom>
          <a:ln w="254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86600" y="6553200"/>
            <a:ext cx="2057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10229"/>
      </p:ext>
    </p:extLst>
  </p:cSld>
  <p:clrMapOvr>
    <a:masterClrMapping/>
  </p:clrMapOvr>
</p:sld>
</file>

<file path=ppt/theme/theme1.xml><?xml version="1.0" encoding="utf-8"?>
<a:theme xmlns:a="http://schemas.openxmlformats.org/drawingml/2006/main" name="NSPI">
  <a:themeElements>
    <a:clrScheme name="NSP Emera">
      <a:dk1>
        <a:sysClr val="windowText" lastClr="000000"/>
      </a:dk1>
      <a:lt1>
        <a:sysClr val="window" lastClr="FFFFFF"/>
      </a:lt1>
      <a:dk2>
        <a:srgbClr val="FFDC00"/>
      </a:dk2>
      <a:lt2>
        <a:srgbClr val="005FAA"/>
      </a:lt2>
      <a:accent1>
        <a:srgbClr val="FFDC00"/>
      </a:accent1>
      <a:accent2>
        <a:srgbClr val="005FAA"/>
      </a:accent2>
      <a:accent3>
        <a:srgbClr val="7F7F7F"/>
      </a:accent3>
      <a:accent4>
        <a:srgbClr val="C00000"/>
      </a:accent4>
      <a:accent5>
        <a:srgbClr val="996633"/>
      </a:accent5>
      <a:accent6>
        <a:srgbClr val="FF9900"/>
      </a:accent6>
      <a:hlink>
        <a:srgbClr val="005FAA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8073</TotalTime>
  <Words>140</Words>
  <Application>Microsoft Macintosh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Helvetica Light</vt:lpstr>
      <vt:lpstr>Wingdings</vt:lpstr>
      <vt:lpstr>NSPI</vt:lpstr>
      <vt:lpstr>Atlantic Link</vt:lpstr>
      <vt:lpstr>PowerPoint Presentation</vt:lpstr>
      <vt:lpstr>PowerPoint Presentation</vt:lpstr>
      <vt:lpstr>PowerPoint Presentation</vt:lpstr>
      <vt:lpstr>Atlantic Link – Project Overview</vt:lpstr>
      <vt:lpstr>PowerPoint Presentation</vt:lpstr>
    </vt:vector>
  </TitlesOfParts>
  <Company>Emera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WESEEN, GERALD</dc:creator>
  <cp:lastModifiedBy>Susan Rivo</cp:lastModifiedBy>
  <cp:revision>4</cp:revision>
  <cp:lastPrinted>2017-10-04T21:25:26Z</cp:lastPrinted>
  <dcterms:created xsi:type="dcterms:W3CDTF">2014-07-17T19:04:36Z</dcterms:created>
  <dcterms:modified xsi:type="dcterms:W3CDTF">2019-11-01T20:07:08Z</dcterms:modified>
</cp:coreProperties>
</file>